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</p:sldIdLst>
  <p:sldSz cx="13103225" cy="925195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14">
          <p15:clr>
            <a:srgbClr val="A4A3A4"/>
          </p15:clr>
        </p15:guide>
        <p15:guide id="2" pos="4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3300"/>
    <a:srgbClr val="FF6699"/>
    <a:srgbClr val="361B00"/>
    <a:srgbClr val="CC0000"/>
    <a:srgbClr val="2A15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1013" y="77"/>
      </p:cViewPr>
      <p:guideLst>
        <p:guide orient="horz" pos="2914"/>
        <p:guide pos="4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6800" cy="46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6035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1202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1233617" rtl="0" eaLnBrk="1" latinLnBrk="0" hangingPunct="1">
        <a:lnSpc>
          <a:spcPct val="90000"/>
        </a:lnSpc>
        <a:spcBef>
          <a:spcPct val="0"/>
        </a:spcBef>
        <a:buNone/>
        <a:defRPr kumimoji="1" sz="59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8404" indent="-308404" algn="l" defTabSz="1233617" rtl="0" eaLnBrk="1" latinLnBrk="0" hangingPunct="1">
        <a:lnSpc>
          <a:spcPct val="90000"/>
        </a:lnSpc>
        <a:spcBef>
          <a:spcPts val="1349"/>
        </a:spcBef>
        <a:buFont typeface="Arial" panose="020B0604020202020204" pitchFamily="34" charset="0"/>
        <a:buChar char="•"/>
        <a:defRPr kumimoji="1" sz="3777" kern="1200">
          <a:solidFill>
            <a:schemeClr val="tx1"/>
          </a:solidFill>
          <a:latin typeface="+mn-lt"/>
          <a:ea typeface="+mn-ea"/>
          <a:cs typeface="+mn-cs"/>
        </a:defRPr>
      </a:lvl1pPr>
      <a:lvl2pPr marL="925213" indent="-308404" algn="l" defTabSz="1233617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kumimoji="1" sz="3238" kern="1200">
          <a:solidFill>
            <a:schemeClr val="tx1"/>
          </a:solidFill>
          <a:latin typeface="+mn-lt"/>
          <a:ea typeface="+mn-ea"/>
          <a:cs typeface="+mn-cs"/>
        </a:defRPr>
      </a:lvl2pPr>
      <a:lvl3pPr marL="1542021" indent="-308404" algn="l" defTabSz="1233617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kumimoji="1" sz="2698" kern="1200">
          <a:solidFill>
            <a:schemeClr val="tx1"/>
          </a:solidFill>
          <a:latin typeface="+mn-lt"/>
          <a:ea typeface="+mn-ea"/>
          <a:cs typeface="+mn-cs"/>
        </a:defRPr>
      </a:lvl3pPr>
      <a:lvl4pPr marL="2158830" indent="-308404" algn="l" defTabSz="1233617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4pPr>
      <a:lvl5pPr marL="2775638" indent="-308404" algn="l" defTabSz="1233617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5pPr>
      <a:lvl6pPr marL="3392447" indent="-308404" algn="l" defTabSz="1233617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6pPr>
      <a:lvl7pPr marL="4009255" indent="-308404" algn="l" defTabSz="1233617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7pPr>
      <a:lvl8pPr marL="4626064" indent="-308404" algn="l" defTabSz="1233617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8pPr>
      <a:lvl9pPr marL="5242872" indent="-308404" algn="l" defTabSz="1233617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33617" rtl="0" eaLnBrk="1" latinLnBrk="0" hangingPunct="1"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1pPr>
      <a:lvl2pPr marL="616809" algn="l" defTabSz="1233617" rtl="0" eaLnBrk="1" latinLnBrk="0" hangingPunct="1"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2pPr>
      <a:lvl3pPr marL="1233617" algn="l" defTabSz="1233617" rtl="0" eaLnBrk="1" latinLnBrk="0" hangingPunct="1"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3pPr>
      <a:lvl4pPr marL="1850426" algn="l" defTabSz="1233617" rtl="0" eaLnBrk="1" latinLnBrk="0" hangingPunct="1"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4pPr>
      <a:lvl5pPr marL="2467234" algn="l" defTabSz="1233617" rtl="0" eaLnBrk="1" latinLnBrk="0" hangingPunct="1"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5pPr>
      <a:lvl6pPr marL="3084043" algn="l" defTabSz="1233617" rtl="0" eaLnBrk="1" latinLnBrk="0" hangingPunct="1"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6pPr>
      <a:lvl7pPr marL="3700851" algn="l" defTabSz="1233617" rtl="0" eaLnBrk="1" latinLnBrk="0" hangingPunct="1"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7pPr>
      <a:lvl8pPr marL="4317660" algn="l" defTabSz="1233617" rtl="0" eaLnBrk="1" latinLnBrk="0" hangingPunct="1"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8pPr>
      <a:lvl9pPr marL="4934468" algn="l" defTabSz="1233617" rtl="0" eaLnBrk="1" latinLnBrk="0" hangingPunct="1"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68" userDrawn="1">
          <p15:clr>
            <a:srgbClr val="F26B43"/>
          </p15:clr>
        </p15:guide>
        <p15:guide id="2" pos="67" userDrawn="1">
          <p15:clr>
            <a:srgbClr val="F26B43"/>
          </p15:clr>
        </p15:guide>
        <p15:guide id="3" pos="8187" userDrawn="1">
          <p15:clr>
            <a:srgbClr val="F26B43"/>
          </p15:clr>
        </p15:guide>
        <p15:guide id="4" orient="horz" pos="57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7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openxmlformats.org/officeDocument/2006/relationships/image" Target="../media/image9.png"/><Relationship Id="rId10" Type="http://schemas.openxmlformats.org/officeDocument/2006/relationships/image" Target="../media/image5.png"/><Relationship Id="rId4" Type="http://schemas.openxmlformats.org/officeDocument/2006/relationships/image" Target="../media/image2.jpeg"/><Relationship Id="rId9" Type="http://schemas.microsoft.com/office/2007/relationships/hdphoto" Target="../media/hdphoto4.wdp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00000000-0008-0000-0000-000022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103225" cy="9251950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00000000-0008-0000-0000-00003200000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688"/>
          <a:stretch/>
        </p:blipFill>
        <p:spPr>
          <a:xfrm>
            <a:off x="0" y="1"/>
            <a:ext cx="2909980" cy="283845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00000000-0008-0000-0000-00003500000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colorTemperature colorTemp="59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76552"/>
            <a:ext cx="6818574" cy="667352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00000000-0008-0000-0000-00003400000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colorTemperature colorTemp="59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8748"/>
          <a:stretch/>
        </p:blipFill>
        <p:spPr>
          <a:xfrm>
            <a:off x="400049" y="3006665"/>
            <a:ext cx="2930525" cy="462445"/>
          </a:xfrm>
          <a:prstGeom prst="rect">
            <a:avLst/>
          </a:prstGeom>
        </p:spPr>
      </p:pic>
      <p:sp>
        <p:nvSpPr>
          <p:cNvPr id="6" name="テキスト ボックス 53">
            <a:extLst>
              <a:ext uri="{FF2B5EF4-FFF2-40B4-BE49-F238E27FC236}">
                <a16:creationId xmlns:a16="http://schemas.microsoft.com/office/drawing/2014/main" id="{00000000-0008-0000-0000-000036000000}"/>
              </a:ext>
            </a:extLst>
          </p:cNvPr>
          <p:cNvSpPr txBox="1"/>
          <p:nvPr/>
        </p:nvSpPr>
        <p:spPr>
          <a:xfrm>
            <a:off x="3698875" y="2921906"/>
            <a:ext cx="2990850" cy="56197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弊社は、初めてのお客様へ電話による営業などは</a:t>
            </a:r>
            <a:endParaRPr kumimoji="1" lang="en-US" altLang="ja-JP" sz="900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90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行っておりません。類似名の会社もございますので、</a:t>
            </a:r>
            <a:endParaRPr kumimoji="1" lang="en-US" altLang="ja-JP" sz="900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en-US" altLang="ja-JP" sz="90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｢</a:t>
            </a:r>
            <a:r>
              <a:rPr kumimoji="1" lang="ja-JP" altLang="en-US" sz="90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アーネストホーム　松戸</a:t>
            </a:r>
            <a:r>
              <a:rPr kumimoji="1" lang="en-US" altLang="ja-JP" sz="90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｣</a:t>
            </a:r>
            <a:r>
              <a:rPr kumimoji="1" lang="ja-JP" altLang="en-US" sz="90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を検索・ご確認ください。</a:t>
            </a:r>
            <a:endParaRPr kumimoji="1" lang="ja-JP" altLang="en-US" sz="900" dirty="0">
              <a:solidFill>
                <a:schemeClr val="bg1"/>
              </a:solidFill>
              <a:latin typeface="FGWEBICON" pitchFamily="2" charset="0"/>
            </a:endParaRPr>
          </a:p>
        </p:txBody>
      </p:sp>
      <p:sp>
        <p:nvSpPr>
          <p:cNvPr id="7" name="フローチャート : 順次アクセス記憶 6">
            <a:extLst>
              <a:ext uri="{FF2B5EF4-FFF2-40B4-BE49-F238E27FC236}">
                <a16:creationId xmlns:a16="http://schemas.microsoft.com/office/drawing/2014/main" id="{00000000-0008-0000-0000-000039000000}"/>
              </a:ext>
            </a:extLst>
          </p:cNvPr>
          <p:cNvSpPr/>
          <p:nvPr/>
        </p:nvSpPr>
        <p:spPr>
          <a:xfrm flipH="1">
            <a:off x="2719476" y="39006"/>
            <a:ext cx="4100423" cy="2799445"/>
          </a:xfrm>
          <a:prstGeom prst="flowChartMagneticTape">
            <a:avLst/>
          </a:prstGeom>
          <a:solidFill>
            <a:sysClr val="window" lastClr="FFFFFF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en-US" altLang="ja-JP" sz="1200" b="1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0000000-0008-0000-0000-000056000000}"/>
              </a:ext>
            </a:extLst>
          </p:cNvPr>
          <p:cNvSpPr/>
          <p:nvPr/>
        </p:nvSpPr>
        <p:spPr>
          <a:xfrm>
            <a:off x="0" y="3123448"/>
            <a:ext cx="638175" cy="3924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0" cap="none" spc="0" normalizeH="0" baseline="0" noProof="0" dirty="0">
                <a:ln w="3175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kumimoji="0" lang="ja-JP" altLang="en-US" sz="1800" b="1" i="0" u="none" strike="noStrike" kern="0" cap="none" spc="0" normalizeH="0" baseline="0" noProof="0" dirty="0">
                <a:ln w="3175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有</a:t>
            </a:r>
            <a:r>
              <a:rPr kumimoji="0" lang="en-US" altLang="ja-JP" sz="1800" b="1" i="0" u="none" strike="noStrike" kern="0" cap="none" spc="0" normalizeH="0" baseline="0" noProof="0" dirty="0">
                <a:ln w="3175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</a:p>
        </p:txBody>
      </p:sp>
      <p:sp>
        <p:nvSpPr>
          <p:cNvPr id="10" name="テキスト ボックス 86">
            <a:extLst>
              <a:ext uri="{FF2B5EF4-FFF2-40B4-BE49-F238E27FC236}">
                <a16:creationId xmlns:a16="http://schemas.microsoft.com/office/drawing/2014/main" id="{00000000-0008-0000-0000-000057000000}"/>
              </a:ext>
            </a:extLst>
          </p:cNvPr>
          <p:cNvSpPr txBox="1"/>
          <p:nvPr/>
        </p:nvSpPr>
        <p:spPr>
          <a:xfrm>
            <a:off x="2837997" y="221341"/>
            <a:ext cx="3980577" cy="175432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0" cap="none" spc="0" normalizeH="0" baseline="0" noProof="0" dirty="0">
                <a:ln w="3175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さなフォン角OT" panose="02000600000000000000" pitchFamily="50" charset="-128"/>
                <a:ea typeface="さなフォン角OT" panose="02000600000000000000" pitchFamily="50" charset="-128"/>
                <a:cs typeface="+mn-cs"/>
              </a:rPr>
              <a:t>　　　 アーネスト</a:t>
            </a:r>
            <a:r>
              <a:rPr kumimoji="0" lang="en-US" altLang="ja-JP" sz="1800" b="1" i="0" u="none" strike="noStrike" kern="0" cap="none" spc="0" normalizeH="0" baseline="0" noProof="0" dirty="0">
                <a:ln w="3175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さなフォン角OT" panose="02000600000000000000" pitchFamily="50" charset="-128"/>
                <a:ea typeface="さなフォン角OT" panose="02000600000000000000" pitchFamily="50" charset="-128"/>
                <a:cs typeface="+mn-cs"/>
              </a:rPr>
              <a:t>Cafe</a:t>
            </a:r>
            <a:r>
              <a:rPr kumimoji="0" lang="ja-JP" altLang="en-US" sz="1800" b="1" i="0" u="none" strike="noStrike" kern="0" cap="none" spc="0" normalizeH="0" baseline="0" noProof="0" dirty="0">
                <a:ln w="3175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さなフォン角OT" panose="02000600000000000000" pitchFamily="50" charset="-128"/>
                <a:ea typeface="さなフォン角OT" panose="02000600000000000000" pitchFamily="50" charset="-128"/>
                <a:cs typeface="+mn-cs"/>
              </a:rPr>
              <a:t>は</a:t>
            </a:r>
            <a:endParaRPr kumimoji="0" lang="en-US" altLang="ja-JP" sz="1800" b="1" i="0" u="none" strike="noStrike" kern="0" cap="none" spc="0" normalizeH="0" baseline="0" noProof="0" dirty="0">
              <a:ln w="3175">
                <a:noFill/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さなフォン角OT" panose="02000600000000000000" pitchFamily="50" charset="-128"/>
              <a:ea typeface="さなフォン角OT" panose="020006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0" cap="none" spc="0" normalizeH="0" baseline="0" noProof="0" dirty="0">
                <a:ln w="3175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さなフォン角OT" panose="02000600000000000000" pitchFamily="50" charset="-128"/>
                <a:ea typeface="さなフォン角OT" panose="02000600000000000000" pitchFamily="50" charset="-128"/>
                <a:cs typeface="+mn-cs"/>
              </a:rPr>
              <a:t>　　　</a:t>
            </a:r>
            <a:r>
              <a:rPr kumimoji="0" lang="ja-JP" altLang="en-US" sz="1800" b="1" i="0" u="none" strike="noStrike" kern="0" cap="none" spc="0" normalizeH="0" noProof="0" dirty="0">
                <a:ln w="3175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さなフォン角OT" panose="02000600000000000000" pitchFamily="50" charset="-128"/>
                <a:ea typeface="さなフォン角OT" panose="02000600000000000000" pitchFamily="50" charset="-128"/>
                <a:cs typeface="+mn-cs"/>
              </a:rPr>
              <a:t> </a:t>
            </a:r>
            <a:r>
              <a:rPr kumimoji="0" lang="ja-JP" altLang="en-US" sz="1800" b="1" i="0" u="none" strike="noStrike" kern="0" cap="none" spc="0" normalizeH="0" baseline="0" noProof="0" dirty="0">
                <a:ln w="3175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さなフォン角OT" panose="02000600000000000000" pitchFamily="50" charset="-128"/>
                <a:ea typeface="さなフォン角OT" panose="02000600000000000000" pitchFamily="50" charset="-128"/>
                <a:cs typeface="+mn-cs"/>
              </a:rPr>
              <a:t>小さなお子様から</a:t>
            </a:r>
            <a:endParaRPr kumimoji="0" lang="en-US" altLang="ja-JP" sz="1800" b="1" i="0" u="none" strike="noStrike" kern="0" cap="none" spc="0" normalizeH="0" baseline="0" noProof="0" dirty="0">
              <a:ln w="3175">
                <a:noFill/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さなフォン角OT" panose="02000600000000000000" pitchFamily="50" charset="-128"/>
              <a:ea typeface="さなフォン角OT" panose="020006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0" cap="none" spc="0" normalizeH="0" baseline="0" noProof="0" dirty="0">
                <a:ln w="3175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さなフォン角OT" panose="02000600000000000000" pitchFamily="50" charset="-128"/>
                <a:ea typeface="さなフォン角OT" panose="02000600000000000000" pitchFamily="50" charset="-128"/>
                <a:cs typeface="+mn-cs"/>
              </a:rPr>
              <a:t>ご年配の方まで安心して楽しんで</a:t>
            </a:r>
            <a:endParaRPr kumimoji="0" lang="en-US" altLang="ja-JP" sz="1800" b="1" i="0" u="none" strike="noStrike" kern="0" cap="none" spc="0" normalizeH="0" baseline="0" noProof="0" dirty="0">
              <a:ln w="3175">
                <a:noFill/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さなフォン角OT" panose="02000600000000000000" pitchFamily="50" charset="-128"/>
              <a:ea typeface="さなフォン角OT" panose="020006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0" cap="none" spc="0" normalizeH="0" baseline="0" noProof="0" dirty="0">
                <a:ln w="3175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さなフォン角OT" panose="02000600000000000000" pitchFamily="50" charset="-128"/>
                <a:ea typeface="さなフォン角OT" panose="02000600000000000000" pitchFamily="50" charset="-128"/>
                <a:cs typeface="+mn-cs"/>
              </a:rPr>
              <a:t>  いただける</a:t>
            </a:r>
            <a:r>
              <a:rPr kumimoji="0" lang="en-US" altLang="ja-JP" sz="1800" b="1" i="0" u="none" strike="noStrike" kern="0" cap="none" spc="0" normalizeH="0" baseline="0" noProof="0" dirty="0">
                <a:ln w="3175">
                  <a:noFill/>
                  <a:prstDash val="solid"/>
                </a:ln>
                <a:solidFill>
                  <a:srgbClr val="0033CC"/>
                </a:solidFill>
                <a:effectLst/>
                <a:uLnTx/>
                <a:uFillTx/>
                <a:latin typeface="さなフォン角OT" panose="02000600000000000000" pitchFamily="50" charset="-128"/>
                <a:ea typeface="さなフォン角OT" panose="02000600000000000000" pitchFamily="50" charset="-128"/>
                <a:cs typeface="+mn-cs"/>
              </a:rPr>
              <a:t>｢</a:t>
            </a:r>
            <a:r>
              <a:rPr kumimoji="0" lang="ja-JP" altLang="en-US" sz="1800" b="1" i="0" u="none" strike="noStrike" kern="0" cap="none" spc="0" normalizeH="0" baseline="0" noProof="0" dirty="0">
                <a:ln w="3175">
                  <a:noFill/>
                  <a:prstDash val="solid"/>
                </a:ln>
                <a:solidFill>
                  <a:srgbClr val="0033CC"/>
                </a:solidFill>
                <a:effectLst/>
                <a:uLnTx/>
                <a:uFillTx/>
                <a:latin typeface="さなフォン角OT" panose="02000600000000000000" pitchFamily="50" charset="-128"/>
                <a:ea typeface="さなフォン角OT" panose="02000600000000000000" pitchFamily="50" charset="-128"/>
                <a:cs typeface="+mn-cs"/>
              </a:rPr>
              <a:t>地域の憩いの場」</a:t>
            </a:r>
            <a:endParaRPr kumimoji="0" lang="en-US" altLang="ja-JP" sz="1800" b="1" i="0" u="none" strike="noStrike" kern="0" cap="none" spc="0" normalizeH="0" baseline="0" noProof="0" dirty="0">
              <a:ln w="3175">
                <a:noFill/>
                <a:prstDash val="solid"/>
              </a:ln>
              <a:solidFill>
                <a:srgbClr val="0033CC"/>
              </a:solidFill>
              <a:effectLst/>
              <a:uLnTx/>
              <a:uFillTx/>
              <a:latin typeface="さなフォン角OT" panose="02000600000000000000" pitchFamily="50" charset="-128"/>
              <a:ea typeface="さなフォン角OT" panose="020006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0" cap="none" spc="0" normalizeH="0" baseline="0" noProof="0" dirty="0">
                <a:ln w="3175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さなフォン角OT" panose="02000600000000000000" pitchFamily="50" charset="-128"/>
                <a:ea typeface="さなフォン角OT" panose="02000600000000000000" pitchFamily="50" charset="-128"/>
                <a:cs typeface="+mn-cs"/>
              </a:rPr>
              <a:t>私達が手作りでおもてなしをさせて</a:t>
            </a:r>
            <a:endParaRPr kumimoji="0" lang="en-US" altLang="ja-JP" sz="1800" b="1" i="0" u="none" strike="noStrike" kern="0" cap="none" spc="0" normalizeH="0" baseline="0" noProof="0" dirty="0">
              <a:ln w="3175">
                <a:noFill/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さなフォン角OT" panose="02000600000000000000" pitchFamily="50" charset="-128"/>
              <a:ea typeface="さなフォン角OT" panose="020006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0" cap="none" spc="0" normalizeH="0" baseline="0" noProof="0" dirty="0">
                <a:ln w="3175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さなフォン角OT" panose="02000600000000000000" pitchFamily="50" charset="-128"/>
                <a:ea typeface="さなフォン角OT" panose="02000600000000000000" pitchFamily="50" charset="-128"/>
                <a:cs typeface="+mn-cs"/>
              </a:rPr>
              <a:t>   いただく</a:t>
            </a:r>
            <a:r>
              <a:rPr kumimoji="0" lang="ja-JP" altLang="en-US" sz="1800" b="1" i="0" u="none" strike="noStrike" kern="0" cap="none" spc="0" normalizeH="0" baseline="0" noProof="0" dirty="0">
                <a:ln w="317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さなフォン角OT" panose="02000600000000000000" pitchFamily="50" charset="-128"/>
                <a:ea typeface="さなフォン角OT" panose="02000600000000000000" pitchFamily="50" charset="-128"/>
                <a:cs typeface="+mn-cs"/>
              </a:rPr>
              <a:t>「感謝の日」</a:t>
            </a:r>
            <a:r>
              <a:rPr kumimoji="0" lang="ja-JP" altLang="en-US" sz="1800" b="1" i="0" u="none" strike="noStrike" kern="0" cap="none" spc="0" normalizeH="0" baseline="0" noProof="0" dirty="0">
                <a:ln w="3175">
                  <a:noFill/>
                  <a:prstDash val="solid"/>
                </a:ln>
                <a:solidFill>
                  <a:sysClr val="windowText" lastClr="000000"/>
                </a:solidFill>
                <a:effectLst/>
                <a:uLnTx/>
                <a:uFillTx/>
                <a:latin typeface="さなフォン角OT" panose="02000600000000000000" pitchFamily="50" charset="-128"/>
                <a:ea typeface="さなフォン角OT" panose="02000600000000000000" pitchFamily="50" charset="-128"/>
                <a:cs typeface="+mn-cs"/>
              </a:rPr>
              <a:t>です</a:t>
            </a:r>
            <a:endParaRPr kumimoji="1" lang="ja-JP" altLang="en-US" sz="2400" b="1" dirty="0">
              <a:ln w="3175">
                <a:noFill/>
              </a:ln>
              <a:solidFill>
                <a:sysClr val="windowText" lastClr="000000"/>
              </a:solidFill>
              <a:latin typeface="さなフォン角OT" panose="02000600000000000000" pitchFamily="50" charset="-128"/>
              <a:ea typeface="さなフォン角OT" panose="020006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9161A46-243E-4AA8-B11E-5AF7A608472F}"/>
              </a:ext>
            </a:extLst>
          </p:cNvPr>
          <p:cNvSpPr txBox="1"/>
          <p:nvPr/>
        </p:nvSpPr>
        <p:spPr>
          <a:xfrm>
            <a:off x="3711575" y="2052410"/>
            <a:ext cx="1875835" cy="70788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b="0" dirty="0">
                <a:ln w="3175">
                  <a:noFill/>
                </a:ln>
                <a:solidFill>
                  <a:sysClr val="windowText" lastClr="0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ご参加費無料</a:t>
            </a:r>
            <a:endParaRPr kumimoji="1" lang="en-US" altLang="ja-JP" sz="2000" b="0" dirty="0">
              <a:ln w="3175">
                <a:noFill/>
              </a:ln>
              <a:solidFill>
                <a:sysClr val="windowText" lastClr="000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2000" b="0" dirty="0">
                <a:ln w="3175">
                  <a:noFill/>
                </a:ln>
                <a:solidFill>
                  <a:sysClr val="windowText" lastClr="0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ご予約不要</a:t>
            </a:r>
            <a:r>
              <a:rPr kumimoji="1" lang="ja-JP" altLang="en-US" sz="1800" b="0" dirty="0">
                <a:ln w="3175">
                  <a:noFill/>
                </a:ln>
                <a:solidFill>
                  <a:sysClr val="windowText" lastClr="0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です</a:t>
            </a:r>
          </a:p>
        </p:txBody>
      </p:sp>
      <p:sp>
        <p:nvSpPr>
          <p:cNvPr id="12" name="テキスト ボックス 113">
            <a:extLst>
              <a:ext uri="{FF2B5EF4-FFF2-40B4-BE49-F238E27FC236}">
                <a16:creationId xmlns:a16="http://schemas.microsoft.com/office/drawing/2014/main" id="{91AEFD20-1705-4EDA-AD19-DD29EF810F0F}"/>
              </a:ext>
            </a:extLst>
          </p:cNvPr>
          <p:cNvSpPr txBox="1"/>
          <p:nvPr/>
        </p:nvSpPr>
        <p:spPr>
          <a:xfrm>
            <a:off x="0" y="2896230"/>
            <a:ext cx="3057247" cy="22570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一級建築士事務所　注文住宅・リノベーション・リフォーム　</a:t>
            </a:r>
          </a:p>
        </p:txBody>
      </p:sp>
      <p:sp>
        <p:nvSpPr>
          <p:cNvPr id="13" name="角丸四角形 12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/>
          <p:nvPr/>
        </p:nvSpPr>
        <p:spPr>
          <a:xfrm>
            <a:off x="71299" y="3611113"/>
            <a:ext cx="6748601" cy="5494787"/>
          </a:xfrm>
          <a:prstGeom prst="roundRect">
            <a:avLst>
              <a:gd name="adj" fmla="val 8198"/>
            </a:avLst>
          </a:prstGeom>
          <a:solidFill>
            <a:srgbClr val="FFFFFF"/>
          </a:solidFill>
          <a:ln w="38100">
            <a:solidFill>
              <a:srgbClr val="6633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/>
          </a:p>
        </p:txBody>
      </p:sp>
      <p:sp>
        <p:nvSpPr>
          <p:cNvPr id="14" name="角丸四角形 13">
            <a:extLst>
              <a:ext uri="{FF2B5EF4-FFF2-40B4-BE49-F238E27FC236}">
                <a16:creationId xmlns:a16="http://schemas.microsoft.com/office/drawing/2014/main" id="{00000000-0008-0000-0000-000031000000}"/>
              </a:ext>
            </a:extLst>
          </p:cNvPr>
          <p:cNvSpPr/>
          <p:nvPr/>
        </p:nvSpPr>
        <p:spPr>
          <a:xfrm>
            <a:off x="6934201" y="39008"/>
            <a:ext cx="6084000" cy="3472193"/>
          </a:xfrm>
          <a:prstGeom prst="roundRect">
            <a:avLst>
              <a:gd name="adj" fmla="val 6847"/>
            </a:avLst>
          </a:prstGeom>
          <a:ln w="38100">
            <a:solidFill>
              <a:srgbClr val="6633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00000000-0008-0000-0000-000051000000}"/>
              </a:ext>
            </a:extLst>
          </p:cNvPr>
          <p:cNvSpPr/>
          <p:nvPr/>
        </p:nvSpPr>
        <p:spPr>
          <a:xfrm>
            <a:off x="6934201" y="3611113"/>
            <a:ext cx="6084000" cy="549478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6633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SpPr/>
          <p:nvPr/>
        </p:nvSpPr>
        <p:spPr>
          <a:xfrm>
            <a:off x="107514" y="5055624"/>
            <a:ext cx="6617154" cy="27812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400" b="1" cap="none" spc="0" dirty="0">
                <a:ln w="6350" cmpd="sng">
                  <a:solidFill>
                    <a:sysClr val="windowText" lastClr="000000"/>
                  </a:solidFill>
                  <a:prstDash val="solid"/>
                </a:ln>
                <a:solidFill>
                  <a:srgbClr val="996600"/>
                </a:solidFill>
                <a:effectLst/>
                <a:latin typeface="さなフォン角OT" pitchFamily="50" charset="-128"/>
                <a:ea typeface="さなフォン角OT" pitchFamily="50" charset="-128"/>
              </a:rPr>
              <a:t> </a:t>
            </a:r>
            <a:r>
              <a:rPr lang="ja-JP" altLang="en-US" sz="3200" b="1" cap="none" spc="0" dirty="0">
                <a:ln w="6350" cmpd="sng">
                  <a:solidFill>
                    <a:srgbClr val="6633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さなフォン角OT" pitchFamily="50" charset="-128"/>
                <a:ea typeface="さなフォン角OT" pitchFamily="50" charset="-128"/>
              </a:rPr>
              <a:t>日付：</a:t>
            </a:r>
            <a:r>
              <a:rPr lang="ja-JP" altLang="en-US" sz="4800" b="1" cap="none" spc="0" dirty="0">
                <a:ln w="18415" cmpd="sng">
                  <a:solidFill>
                    <a:srgbClr val="009999"/>
                  </a:solidFill>
                  <a:prstDash val="solid"/>
                </a:ln>
                <a:solidFill>
                  <a:srgbClr val="00FFCC"/>
                </a:solidFill>
                <a:effectLst/>
                <a:latin typeface="HGS創英角ﾎﾟｯﾌﾟ体" pitchFamily="50" charset="-128"/>
                <a:ea typeface="HGS創英角ﾎﾟｯﾌﾟ体" pitchFamily="50" charset="-128"/>
              </a:rPr>
              <a:t>５</a:t>
            </a:r>
            <a:r>
              <a:rPr lang="ja-JP" altLang="en-US" sz="4000" b="1" cap="none" spc="0" dirty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ぷちくまふぉんと太め" pitchFamily="2" charset="-128"/>
                <a:ea typeface="ぷちくまふぉんと太め" pitchFamily="2" charset="-128"/>
              </a:rPr>
              <a:t>月</a:t>
            </a:r>
            <a:r>
              <a:rPr lang="ja-JP" altLang="en-US" sz="4800" b="1" dirty="0">
                <a:ln w="18415" cmpd="sng">
                  <a:solidFill>
                    <a:srgbClr val="009999"/>
                  </a:solidFill>
                  <a:prstDash val="solid"/>
                </a:ln>
                <a:solidFill>
                  <a:srgbClr val="00FFCC"/>
                </a:solidFill>
                <a:latin typeface="HGS創英角ﾎﾟｯﾌﾟ体" pitchFamily="50" charset="-128"/>
                <a:ea typeface="HGS創英角ﾎﾟｯﾌﾟ体" pitchFamily="50" charset="-128"/>
                <a:cs typeface="Aharoni" pitchFamily="2" charset="-79"/>
              </a:rPr>
              <a:t>３</a:t>
            </a:r>
            <a:r>
              <a:rPr lang="ja-JP" altLang="en-US" sz="4000" b="1" cap="none" spc="0" dirty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ぷちくまふぉんと太め" pitchFamily="2" charset="-128"/>
                <a:ea typeface="ぷちくまふぉんと太め" pitchFamily="2" charset="-128"/>
              </a:rPr>
              <a:t>日</a:t>
            </a:r>
            <a:r>
              <a:rPr lang="en-US" altLang="ja-JP" sz="4400" b="1" cap="none" spc="0" dirty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(</a:t>
            </a:r>
            <a:r>
              <a:rPr lang="ja-JP" altLang="en-US" sz="4400" b="1" cap="none" spc="0" dirty="0">
                <a:ln w="18415" cmpd="sng">
                  <a:solidFill>
                    <a:srgbClr val="CC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HGP創英角ﾎﾟｯﾌﾟ体" pitchFamily="50" charset="-128"/>
                <a:ea typeface="HGP創英角ﾎﾟｯﾌﾟ体" pitchFamily="50" charset="-128"/>
              </a:rPr>
              <a:t>水・祝</a:t>
            </a:r>
            <a:r>
              <a:rPr lang="en-US" altLang="ja-JP" sz="4400" b="1" cap="none" spc="0" dirty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)</a:t>
            </a:r>
          </a:p>
          <a:p>
            <a:pPr algn="l"/>
            <a:endParaRPr lang="en-US" altLang="ja-JP" sz="800" b="1" cap="none" spc="0" dirty="0">
              <a:ln w="18415" cmpd="sng">
                <a:solidFill>
                  <a:srgbClr val="663300"/>
                </a:solidFill>
                <a:prstDash val="solid"/>
              </a:ln>
              <a:solidFill>
                <a:sysClr val="windowText" lastClr="000000"/>
              </a:solidFill>
              <a:effectLst/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l"/>
            <a:r>
              <a:rPr lang="ja-JP" altLang="en-US" sz="2400" b="1" cap="none" spc="0" baseline="0" dirty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996600"/>
                </a:solidFill>
                <a:effectLst/>
                <a:latin typeface="さなフォン角OT" pitchFamily="50" charset="-128"/>
                <a:ea typeface="さなフォン角OT" pitchFamily="50" charset="-128"/>
              </a:rPr>
              <a:t> </a:t>
            </a:r>
            <a:r>
              <a:rPr lang="ja-JP" altLang="en-US" sz="2000" b="1" cap="none" spc="0" dirty="0">
                <a:ln w="6350" cmpd="sng">
                  <a:solidFill>
                    <a:srgbClr val="6633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さなフォン角OT" pitchFamily="50" charset="-128"/>
                <a:ea typeface="さなフォン角OT" pitchFamily="50" charset="-128"/>
              </a:rPr>
              <a:t>時間：</a:t>
            </a:r>
            <a:r>
              <a:rPr lang="ja-JP" altLang="en-US" sz="4000" b="1" dirty="0">
                <a:ln w="6350" cmpd="sng">
                  <a:solidFill>
                    <a:srgbClr val="663300"/>
                  </a:solidFill>
                  <a:prstDash val="solid"/>
                </a:ln>
                <a:solidFill>
                  <a:sysClr val="windowText" lastClr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１１：</a:t>
            </a:r>
            <a:r>
              <a:rPr lang="ja-JP" altLang="en-US" sz="4000" b="1" cap="none" spc="0" dirty="0">
                <a:ln w="6350" cmpd="sng">
                  <a:solidFill>
                    <a:srgbClr val="6633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００～</a:t>
            </a:r>
            <a:r>
              <a:rPr lang="ja-JP" altLang="en-US" sz="4000" b="1" dirty="0">
                <a:ln w="6350" cmpd="sng">
                  <a:solidFill>
                    <a:srgbClr val="663300"/>
                  </a:solidFill>
                  <a:prstDash val="solid"/>
                </a:ln>
                <a:solidFill>
                  <a:sysClr val="windowText" lastClr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１４：</a:t>
            </a:r>
            <a:r>
              <a:rPr lang="ja-JP" altLang="en-US" sz="4000" b="1" cap="none" spc="0" dirty="0">
                <a:ln w="6350" cmpd="sng">
                  <a:solidFill>
                    <a:srgbClr val="6633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００</a:t>
            </a:r>
            <a:endParaRPr lang="en-US" altLang="ja-JP" sz="4000" b="1" cap="none" spc="0" dirty="0">
              <a:ln w="6350" cmpd="sng">
                <a:solidFill>
                  <a:srgbClr val="663300"/>
                </a:solidFill>
                <a:prstDash val="solid"/>
              </a:ln>
              <a:solidFill>
                <a:sysClr val="windowText" lastClr="000000"/>
              </a:solidFill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endParaRPr lang="en-US" altLang="ja-JP" sz="800" b="1" cap="none" spc="0" dirty="0">
              <a:ln w="6350" cmpd="sng">
                <a:solidFill>
                  <a:srgbClr val="663300"/>
                </a:solidFill>
                <a:prstDash val="solid"/>
              </a:ln>
              <a:solidFill>
                <a:sysClr val="windowText" lastClr="000000"/>
              </a:solidFill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2400" b="1" cap="none" spc="0" baseline="0" dirty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さなフォン角OT" pitchFamily="50" charset="-128"/>
                <a:ea typeface="さなフォン角OT" pitchFamily="50" charset="-128"/>
              </a:rPr>
              <a:t> </a:t>
            </a:r>
            <a:r>
              <a:rPr lang="ja-JP" altLang="en-US" sz="2000" b="1" cap="none" spc="0" dirty="0">
                <a:ln w="6350" cmpd="sng">
                  <a:solidFill>
                    <a:srgbClr val="6633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さなフォン角OT" pitchFamily="50" charset="-128"/>
                <a:ea typeface="さなフォン角OT" pitchFamily="50" charset="-128"/>
              </a:rPr>
              <a:t>場所：アｰネストホｰム敷地内</a:t>
            </a:r>
            <a:r>
              <a:rPr lang="en-US" altLang="ja-JP" sz="2000" b="1" cap="none" spc="0" dirty="0">
                <a:ln w="6350" cmpd="sng">
                  <a:solidFill>
                    <a:srgbClr val="6633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さなフォン角OT" pitchFamily="50" charset="-128"/>
                <a:ea typeface="さなフォン角OT" pitchFamily="50" charset="-128"/>
              </a:rPr>
              <a:t>(</a:t>
            </a:r>
            <a:r>
              <a:rPr lang="ja-JP" altLang="en-US" sz="2000" b="1" cap="none" spc="0" dirty="0">
                <a:ln w="6350" cmpd="sng">
                  <a:solidFill>
                    <a:srgbClr val="6633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さなフォン角OT" pitchFamily="50" charset="-128"/>
                <a:ea typeface="さなフォン角OT" pitchFamily="50" charset="-128"/>
              </a:rPr>
              <a:t>松戸市六実２</a:t>
            </a:r>
            <a:r>
              <a:rPr lang="en-US" altLang="ja-JP" sz="2000" b="1" cap="none" spc="0" dirty="0">
                <a:ln w="6350" cmpd="sng">
                  <a:solidFill>
                    <a:srgbClr val="6633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さなフォン角OT" pitchFamily="50" charset="-128"/>
                <a:ea typeface="さなフォン角OT" pitchFamily="50" charset="-128"/>
              </a:rPr>
              <a:t>-33-1)</a:t>
            </a:r>
          </a:p>
          <a:p>
            <a:pPr algn="l"/>
            <a:r>
              <a:rPr lang="ja-JP" altLang="en-US" sz="1400" b="1" cap="none" spc="0" dirty="0">
                <a:ln w="6350" cmpd="sng">
                  <a:solidFill>
                    <a:srgbClr val="6633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さなフォン角OT" pitchFamily="50" charset="-128"/>
                <a:ea typeface="さなフォン角OT" pitchFamily="50" charset="-128"/>
              </a:rPr>
              <a:t>　　　　　火の見下の交差点を曲がり六実第二小学校の通りです。</a:t>
            </a:r>
            <a:endParaRPr lang="en-US" altLang="ja-JP" sz="1400" b="1" cap="none" spc="0" dirty="0">
              <a:ln w="6350" cmpd="sng">
                <a:solidFill>
                  <a:srgbClr val="663300"/>
                </a:solidFill>
                <a:prstDash val="solid"/>
              </a:ln>
              <a:solidFill>
                <a:sysClr val="windowText" lastClr="000000"/>
              </a:solidFill>
              <a:effectLst/>
              <a:latin typeface="さなフォン角OT" pitchFamily="50" charset="-128"/>
              <a:ea typeface="さなフォン角OT" pitchFamily="50" charset="-128"/>
            </a:endParaRPr>
          </a:p>
          <a:p>
            <a:pPr algn="l"/>
            <a:r>
              <a:rPr lang="ja-JP" altLang="en-US" sz="2400" b="1" cap="none" spc="0" baseline="0" dirty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さなフォン角OT" pitchFamily="50" charset="-128"/>
                <a:ea typeface="さなフォン角OT" pitchFamily="50" charset="-128"/>
              </a:rPr>
              <a:t> </a:t>
            </a:r>
            <a:r>
              <a:rPr lang="ja-JP" altLang="en-US" sz="2000" b="1" cap="none" spc="0" dirty="0">
                <a:ln w="6350" cmpd="sng">
                  <a:solidFill>
                    <a:srgbClr val="6633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さなフォン角OT" pitchFamily="50" charset="-128"/>
                <a:ea typeface="さなフォン角OT" pitchFamily="50" charset="-128"/>
              </a:rPr>
              <a:t>お問合せ：</a:t>
            </a:r>
            <a:r>
              <a:rPr lang="ja-JP" altLang="en-US" sz="3600" b="1" cap="none" spc="0" dirty="0">
                <a:ln w="952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０１２０－２９－１１４６</a:t>
            </a:r>
            <a:endParaRPr lang="en-US" altLang="ja-JP" sz="3600" b="1" cap="none" spc="0" dirty="0">
              <a:ln w="952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0000000-0008-0000-0000-00004E000000}"/>
              </a:ext>
            </a:extLst>
          </p:cNvPr>
          <p:cNvSpPr/>
          <p:nvPr/>
        </p:nvSpPr>
        <p:spPr>
          <a:xfrm>
            <a:off x="418112" y="8763285"/>
            <a:ext cx="2105853" cy="254000"/>
          </a:xfrm>
          <a:prstGeom prst="rect">
            <a:avLst/>
          </a:prstGeom>
          <a:solidFill>
            <a:srgbClr val="FFFFEB"/>
          </a:solidFill>
          <a:ln w="19050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アーネストホーム　松戸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00000000-0008-0000-0000-000053000000}"/>
              </a:ext>
            </a:extLst>
          </p:cNvPr>
          <p:cNvSpPr/>
          <p:nvPr/>
        </p:nvSpPr>
        <p:spPr>
          <a:xfrm>
            <a:off x="2636373" y="8748496"/>
            <a:ext cx="797298" cy="268790"/>
          </a:xfrm>
          <a:prstGeom prst="rect">
            <a:avLst/>
          </a:prstGeom>
          <a:solidFill>
            <a:srgbClr val="FFFFEB"/>
          </a:solidFill>
          <a:ln w="19050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 索</a:t>
            </a:r>
            <a:endParaRPr kumimoji="1" lang="ja-JP" altLang="en-US" sz="1100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0000000-0008-0000-0000-000075000000}"/>
              </a:ext>
            </a:extLst>
          </p:cNvPr>
          <p:cNvSpPr/>
          <p:nvPr/>
        </p:nvSpPr>
        <p:spPr>
          <a:xfrm>
            <a:off x="160217" y="7830519"/>
            <a:ext cx="6695479" cy="873236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300" b="0" cap="none" spc="0" dirty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effectLst/>
                <a:latin typeface="さなフォン角OT" pitchFamily="50" charset="-128"/>
                <a:ea typeface="さなフォン角OT" pitchFamily="50" charset="-128"/>
              </a:rPr>
              <a:t>※</a:t>
            </a:r>
            <a:r>
              <a:rPr lang="ja-JP" altLang="en-US" sz="1300" b="0" cap="none" spc="0" dirty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effectLst/>
                <a:latin typeface="さなフォン角OT" pitchFamily="50" charset="-128"/>
                <a:ea typeface="さなフォン角OT" pitchFamily="50" charset="-128"/>
              </a:rPr>
              <a:t>雨天の場合も開催させていただきます。</a:t>
            </a:r>
            <a:endParaRPr lang="en-US" altLang="ja-JP" sz="1300" b="0" cap="none" spc="0" dirty="0">
              <a:ln w="12700">
                <a:noFill/>
                <a:prstDash val="solid"/>
              </a:ln>
              <a:solidFill>
                <a:sysClr val="windowText" lastClr="000000"/>
              </a:solidFill>
              <a:effectLst/>
              <a:latin typeface="さなフォン角OT" pitchFamily="50" charset="-128"/>
              <a:ea typeface="さなフォン角OT" pitchFamily="50" charset="-128"/>
            </a:endParaRPr>
          </a:p>
          <a:p>
            <a:pPr algn="l"/>
            <a:r>
              <a:rPr lang="en-US" altLang="ja-JP" sz="1300" b="0" cap="none" spc="0" dirty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effectLst/>
                <a:latin typeface="さなフォン角OT" pitchFamily="50" charset="-128"/>
                <a:ea typeface="さなフォン角OT" pitchFamily="50" charset="-128"/>
              </a:rPr>
              <a:t>※</a:t>
            </a:r>
            <a:r>
              <a:rPr lang="ja-JP" altLang="en-US" sz="1300" b="0" i="0" u="none" strike="noStrike" dirty="0">
                <a:effectLst/>
                <a:latin typeface="さなフォン角OT" panose="02000600000000000000" pitchFamily="50" charset="-128"/>
                <a:ea typeface="さなフォン角OT" panose="02000600000000000000" pitchFamily="50" charset="-128"/>
                <a:cs typeface="+mn-cs"/>
              </a:rPr>
              <a:t>ご来場</a:t>
            </a:r>
            <a:r>
              <a:rPr lang="ja-JP" altLang="en-US" sz="1300" dirty="0">
                <a:latin typeface="さなフォン角OT" panose="02000600000000000000" pitchFamily="50" charset="-128"/>
                <a:ea typeface="さなフォン角OT" panose="02000600000000000000" pitchFamily="50" charset="-128"/>
              </a:rPr>
              <a:t>下さる </a:t>
            </a:r>
            <a:r>
              <a:rPr lang="ja-JP" altLang="en-US" sz="1300" b="0" i="0" u="none" strike="noStrike" dirty="0">
                <a:effectLst/>
                <a:latin typeface="さなフォン角OT" panose="02000600000000000000" pitchFamily="50" charset="-128"/>
                <a:ea typeface="さなフォン角OT" panose="02000600000000000000" pitchFamily="50" charset="-128"/>
                <a:cs typeface="+mn-cs"/>
              </a:rPr>
              <a:t>お客様の安全を第一に考え、ご来場時の手指消毒・敷地内での</a:t>
            </a:r>
            <a:endParaRPr lang="en-US" altLang="ja-JP" sz="1300" b="0" i="0" u="none" strike="noStrike" dirty="0">
              <a:effectLst/>
              <a:latin typeface="さなフォン角OT" panose="02000600000000000000" pitchFamily="50" charset="-128"/>
              <a:ea typeface="さなフォン角OT" panose="02000600000000000000" pitchFamily="50" charset="-128"/>
              <a:cs typeface="+mn-cs"/>
            </a:endParaRPr>
          </a:p>
          <a:p>
            <a:pPr algn="l"/>
            <a:r>
              <a:rPr lang="ja-JP" altLang="en-US" sz="1300" b="0" i="0" u="none" strike="noStrike" dirty="0">
                <a:effectLst/>
                <a:latin typeface="さなフォン角OT" panose="02000600000000000000" pitchFamily="50" charset="-128"/>
                <a:ea typeface="さなフォン角OT" panose="02000600000000000000" pitchFamily="50" charset="-128"/>
                <a:cs typeface="+mn-cs"/>
              </a:rPr>
              <a:t>　マスク着用にご協力ください。</a:t>
            </a:r>
            <a:endParaRPr lang="en-US" altLang="ja-JP" sz="1300" b="0" i="0" u="none" strike="noStrike" dirty="0">
              <a:effectLst/>
              <a:latin typeface="さなフォン角OT" panose="02000600000000000000" pitchFamily="50" charset="-128"/>
              <a:ea typeface="さなフォン角OT" panose="02000600000000000000" pitchFamily="50" charset="-128"/>
              <a:cs typeface="+mn-cs"/>
            </a:endParaRPr>
          </a:p>
          <a:p>
            <a:pPr algn="l"/>
            <a:r>
              <a:rPr lang="en-US" altLang="ja-JP" sz="1300" cap="none" spc="0" dirty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さなフォン角OT" pitchFamily="50" charset="-128"/>
                <a:ea typeface="さなフォン角OT" pitchFamily="50" charset="-128"/>
              </a:rPr>
              <a:t>※</a:t>
            </a:r>
            <a:r>
              <a:rPr lang="ja-JP" altLang="en-US" sz="1300" cap="none" spc="0" dirty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さなフォン角OT" pitchFamily="50" charset="-128"/>
                <a:ea typeface="さなフォン角OT" pitchFamily="50" charset="-128"/>
              </a:rPr>
              <a:t>駐車場は数台と限りがございます</a:t>
            </a:r>
            <a:r>
              <a:rPr lang="ja-JP" altLang="en-US" sz="1300" dirty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さなフォン角OT" pitchFamily="50" charset="-128"/>
                <a:ea typeface="さなフォン角OT" pitchFamily="50" charset="-128"/>
              </a:rPr>
              <a:t>、なるべくお控えいただきご来場ください。</a:t>
            </a:r>
            <a:endParaRPr lang="en-US" altLang="ja-JP" sz="1300" b="0" cap="none" spc="0" dirty="0">
              <a:ln w="12700">
                <a:noFill/>
                <a:prstDash val="solid"/>
              </a:ln>
              <a:solidFill>
                <a:sysClr val="windowText" lastClr="000000"/>
              </a:solidFill>
              <a:effectLst/>
              <a:latin typeface="さなフォン角OT" pitchFamily="50" charset="-128"/>
              <a:ea typeface="さなフォン角OT" pitchFamily="50" charset="-128"/>
            </a:endParaRPr>
          </a:p>
        </p:txBody>
      </p:sp>
      <p:sp>
        <p:nvSpPr>
          <p:cNvPr id="22" name="テキスト ボックス 119">
            <a:extLst>
              <a:ext uri="{FF2B5EF4-FFF2-40B4-BE49-F238E27FC236}">
                <a16:creationId xmlns:a16="http://schemas.microsoft.com/office/drawing/2014/main" id="{80A2E0C7-DBA8-4CB3-B0D3-D237A3420C41}"/>
              </a:ext>
            </a:extLst>
          </p:cNvPr>
          <p:cNvSpPr txBox="1"/>
          <p:nvPr/>
        </p:nvSpPr>
        <p:spPr>
          <a:xfrm>
            <a:off x="3731847" y="8658902"/>
            <a:ext cx="2372765" cy="41549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店舗定休日</a:t>
            </a:r>
            <a:r>
              <a:rPr kumimoji="1"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   </a:t>
            </a:r>
            <a:r>
              <a:rPr kumimoji="1"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日曜日</a:t>
            </a:r>
            <a:r>
              <a:rPr kumimoji="1"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店舗営業時間</a:t>
            </a:r>
            <a:r>
              <a:rPr kumimoji="1"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en-US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kumimoji="1"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en-US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kumimoji="1"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</a:t>
            </a:r>
            <a:r>
              <a:rPr kumimoji="1"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en-US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</a:p>
        </p:txBody>
      </p:sp>
      <p:sp>
        <p:nvSpPr>
          <p:cNvPr id="23" name="テキスト ボックス 87">
            <a:extLst>
              <a:ext uri="{FF2B5EF4-FFF2-40B4-BE49-F238E27FC236}">
                <a16:creationId xmlns:a16="http://schemas.microsoft.com/office/drawing/2014/main" id="{0A4C89C1-ABA8-4AC8-8BC8-E71512A0B889}"/>
              </a:ext>
            </a:extLst>
          </p:cNvPr>
          <p:cNvSpPr txBox="1"/>
          <p:nvPr/>
        </p:nvSpPr>
        <p:spPr>
          <a:xfrm>
            <a:off x="7065350" y="345370"/>
            <a:ext cx="5842186" cy="323165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400" dirty="0">
                <a:solidFill>
                  <a:srgbClr val="2A1500"/>
                </a:solidFill>
                <a:latin typeface="さなフォン角OT" pitchFamily="50" charset="-128"/>
                <a:ea typeface="さなフォン角OT" pitchFamily="50" charset="-128"/>
              </a:rPr>
              <a:t>日頃より大変お世話になっております。</a:t>
            </a:r>
            <a:endParaRPr kumimoji="1" lang="en-US" altLang="ja-JP" sz="2400" dirty="0">
              <a:solidFill>
                <a:srgbClr val="2A1500"/>
              </a:solidFill>
              <a:latin typeface="さなフォン角OT" pitchFamily="50" charset="-128"/>
              <a:ea typeface="さなフォン角OT" pitchFamily="50" charset="-128"/>
            </a:endParaRPr>
          </a:p>
          <a:p>
            <a:r>
              <a:rPr kumimoji="1" lang="ja-JP" altLang="en-US" sz="1800" dirty="0">
                <a:solidFill>
                  <a:srgbClr val="2A1500"/>
                </a:solidFill>
                <a:latin typeface="さなフォン角OT" pitchFamily="50" charset="-128"/>
                <a:ea typeface="さなフォン角OT" pitchFamily="50" charset="-128"/>
              </a:rPr>
              <a:t>今回、本年</a:t>
            </a:r>
            <a:r>
              <a:rPr kumimoji="1" lang="en-US" altLang="ja-JP" sz="1800" dirty="0">
                <a:solidFill>
                  <a:srgbClr val="2A1500"/>
                </a:solidFill>
                <a:latin typeface="さなフォン角OT" pitchFamily="50" charset="-128"/>
                <a:ea typeface="さなフォン角OT" pitchFamily="50" charset="-128"/>
              </a:rPr>
              <a:t>1</a:t>
            </a:r>
            <a:r>
              <a:rPr kumimoji="1" lang="ja-JP" altLang="en-US" sz="1800" dirty="0">
                <a:solidFill>
                  <a:srgbClr val="2A1500"/>
                </a:solidFill>
                <a:latin typeface="さなフォン角OT" pitchFamily="50" charset="-128"/>
                <a:ea typeface="さなフォン角OT" pitchFamily="50" charset="-128"/>
              </a:rPr>
              <a:t>月の「新春わくわく祭り」以来</a:t>
            </a:r>
            <a:endParaRPr kumimoji="1" lang="en-US" altLang="ja-JP" sz="1800" dirty="0">
              <a:solidFill>
                <a:srgbClr val="2A1500"/>
              </a:solidFill>
              <a:latin typeface="さなフォン角OT" pitchFamily="50" charset="-128"/>
              <a:ea typeface="さなフォン角OT" pitchFamily="50" charset="-128"/>
            </a:endParaRPr>
          </a:p>
          <a:p>
            <a:r>
              <a:rPr kumimoji="1" lang="ja-JP" altLang="en-US" sz="1800" dirty="0">
                <a:solidFill>
                  <a:srgbClr val="2A1500"/>
                </a:solidFill>
                <a:latin typeface="さなフォン角OT" pitchFamily="50" charset="-128"/>
                <a:ea typeface="さなフォン角OT" pitchFamily="50" charset="-128"/>
              </a:rPr>
              <a:t>約４か月ぶりに</a:t>
            </a:r>
            <a:r>
              <a:rPr kumimoji="1" lang="ja-JP" altLang="en-US" sz="1800" dirty="0">
                <a:ln>
                  <a:noFill/>
                </a:ln>
                <a:solidFill>
                  <a:srgbClr val="2A1500"/>
                </a:solidFill>
                <a:effectLst/>
                <a:latin typeface="さなフォン角OT" pitchFamily="50" charset="-128"/>
                <a:ea typeface="さなフォン角OT" pitchFamily="50" charset="-128"/>
              </a:rPr>
              <a:t>「こどもの日スペシャル」として</a:t>
            </a:r>
            <a:endParaRPr kumimoji="1" lang="en-US" altLang="ja-JP" sz="1800" dirty="0">
              <a:ln>
                <a:noFill/>
              </a:ln>
              <a:solidFill>
                <a:srgbClr val="2A1500"/>
              </a:solidFill>
              <a:effectLst/>
              <a:latin typeface="さなフォン角OT" pitchFamily="50" charset="-128"/>
              <a:ea typeface="さなフォン角OT" pitchFamily="50" charset="-128"/>
            </a:endParaRPr>
          </a:p>
          <a:p>
            <a:r>
              <a:rPr kumimoji="1" lang="ja-JP" altLang="en-US" sz="1800" dirty="0">
                <a:ln>
                  <a:noFill/>
                </a:ln>
                <a:solidFill>
                  <a:srgbClr val="2A1500"/>
                </a:solidFill>
                <a:effectLst/>
                <a:latin typeface="さなフォン角OT" pitchFamily="50" charset="-128"/>
                <a:ea typeface="さなフォン角OT" pitchFamily="50" charset="-128"/>
              </a:rPr>
              <a:t>開催させていただきます。</a:t>
            </a:r>
            <a:endParaRPr kumimoji="1" lang="en-US" altLang="ja-JP" sz="1800" dirty="0">
              <a:ln>
                <a:noFill/>
              </a:ln>
              <a:solidFill>
                <a:srgbClr val="2A1500"/>
              </a:solidFill>
              <a:effectLst/>
              <a:latin typeface="さなフォン角OT" pitchFamily="50" charset="-128"/>
              <a:ea typeface="さなフォン角OT" pitchFamily="50" charset="-128"/>
            </a:endParaRPr>
          </a:p>
          <a:p>
            <a:endParaRPr kumimoji="1" lang="en-US" altLang="ja-JP" sz="1400" dirty="0">
              <a:ln>
                <a:noFill/>
              </a:ln>
              <a:solidFill>
                <a:srgbClr val="2A1500"/>
              </a:solidFill>
              <a:effectLst/>
              <a:latin typeface="さなフォン角OT" pitchFamily="50" charset="-128"/>
              <a:ea typeface="さなフォン角OT" pitchFamily="50" charset="-128"/>
            </a:endParaRPr>
          </a:p>
          <a:p>
            <a:r>
              <a:rPr kumimoji="1" lang="ja-JP" altLang="en-US" sz="1800" dirty="0">
                <a:ln>
                  <a:noFill/>
                </a:ln>
                <a:solidFill>
                  <a:srgbClr val="2A1500"/>
                </a:solidFill>
                <a:effectLst/>
                <a:latin typeface="さなフォン角OT" pitchFamily="50" charset="-128"/>
                <a:ea typeface="さなフォン角OT" pitchFamily="50" charset="-128"/>
              </a:rPr>
              <a:t>地域のこども達！！元気いっぱい遊びにきてね。</a:t>
            </a:r>
            <a:endParaRPr kumimoji="1" lang="en-US" altLang="ja-JP" sz="1800" dirty="0">
              <a:ln>
                <a:noFill/>
              </a:ln>
              <a:solidFill>
                <a:srgbClr val="2A1500"/>
              </a:solidFill>
              <a:effectLst/>
              <a:latin typeface="さなフォン角OT" pitchFamily="50" charset="-128"/>
              <a:ea typeface="さなフォン角OT" pitchFamily="50" charset="-128"/>
            </a:endParaRPr>
          </a:p>
          <a:p>
            <a:r>
              <a:rPr kumimoji="1" lang="ja-JP" altLang="en-US" sz="1800" dirty="0">
                <a:ln>
                  <a:noFill/>
                </a:ln>
                <a:solidFill>
                  <a:srgbClr val="2A1500"/>
                </a:solidFill>
                <a:effectLst/>
                <a:latin typeface="さなフォン角OT" pitchFamily="50" charset="-128"/>
                <a:ea typeface="さなフォン角OT" pitchFamily="50" charset="-128"/>
              </a:rPr>
              <a:t>パパ・ママ、おじいちゃん・おばあちゃんも</a:t>
            </a:r>
            <a:endParaRPr kumimoji="1" lang="en-US" altLang="ja-JP" sz="1800" dirty="0">
              <a:ln>
                <a:noFill/>
              </a:ln>
              <a:solidFill>
                <a:srgbClr val="2A1500"/>
              </a:solidFill>
              <a:effectLst/>
              <a:latin typeface="さなフォン角OT" pitchFamily="50" charset="-128"/>
              <a:ea typeface="さなフォン角OT" pitchFamily="50" charset="-128"/>
            </a:endParaRPr>
          </a:p>
          <a:p>
            <a:r>
              <a:rPr kumimoji="1" lang="ja-JP" altLang="en-US" sz="1800" dirty="0">
                <a:ln>
                  <a:noFill/>
                </a:ln>
                <a:solidFill>
                  <a:srgbClr val="2A1500"/>
                </a:solidFill>
                <a:effectLst/>
                <a:latin typeface="さなフォン角OT" pitchFamily="50" charset="-128"/>
                <a:ea typeface="さなフォン角OT" pitchFamily="50" charset="-128"/>
              </a:rPr>
              <a:t>ぜひ、一緒に</a:t>
            </a:r>
            <a:r>
              <a:rPr kumimoji="1" lang="ja-JP" altLang="en-US" sz="1800" dirty="0">
                <a:solidFill>
                  <a:srgbClr val="2A1500"/>
                </a:solidFill>
                <a:latin typeface="さなフォン角OT" pitchFamily="50" charset="-128"/>
                <a:ea typeface="さなフォン角OT" pitchFamily="50" charset="-128"/>
              </a:rPr>
              <a:t>お気軽にお立ち寄りくださいませ</a:t>
            </a:r>
            <a:r>
              <a:rPr kumimoji="1" lang="ja-JP" altLang="en-US" sz="1800" dirty="0">
                <a:ln>
                  <a:noFill/>
                </a:ln>
                <a:solidFill>
                  <a:srgbClr val="2A1500"/>
                </a:solidFill>
                <a:effectLst/>
                <a:latin typeface="さなフォン角OT" pitchFamily="50" charset="-128"/>
                <a:ea typeface="さなフォン角OT" pitchFamily="50" charset="-128"/>
              </a:rPr>
              <a:t>。</a:t>
            </a:r>
            <a:endParaRPr kumimoji="1" lang="en-US" altLang="ja-JP" sz="1800" dirty="0">
              <a:ln>
                <a:noFill/>
              </a:ln>
              <a:solidFill>
                <a:srgbClr val="2A1500"/>
              </a:solidFill>
              <a:effectLst/>
              <a:latin typeface="さなフォン角OT" pitchFamily="50" charset="-128"/>
              <a:ea typeface="さなフォン角OT" pitchFamily="50" charset="-128"/>
            </a:endParaRPr>
          </a:p>
          <a:p>
            <a:r>
              <a:rPr kumimoji="1" lang="ja-JP" altLang="en-US" sz="1800" dirty="0">
                <a:ln>
                  <a:noFill/>
                </a:ln>
                <a:solidFill>
                  <a:srgbClr val="2A1500"/>
                </a:solidFill>
                <a:effectLst/>
                <a:latin typeface="さなフォン角OT" pitchFamily="50" charset="-128"/>
                <a:ea typeface="さなフォン角OT" pitchFamily="50" charset="-128"/>
              </a:rPr>
              <a:t>当日は皆さまのお越しを心よりお待ちしております。</a:t>
            </a:r>
            <a:endParaRPr kumimoji="1" lang="en-US" altLang="ja-JP" sz="1800" dirty="0">
              <a:solidFill>
                <a:srgbClr val="2A1500"/>
              </a:solidFill>
              <a:latin typeface="さなフォン角OT" pitchFamily="50" charset="-128"/>
              <a:ea typeface="さなフォン角OT" pitchFamily="50" charset="-128"/>
            </a:endParaRPr>
          </a:p>
          <a:p>
            <a:pPr algn="ctr"/>
            <a:r>
              <a:rPr kumimoji="1" lang="ja-JP" altLang="en-US" sz="1800" dirty="0">
                <a:solidFill>
                  <a:srgbClr val="2A1500"/>
                </a:solidFill>
                <a:latin typeface="さなフォン角OT" pitchFamily="50" charset="-128"/>
                <a:ea typeface="さなフォン角OT" pitchFamily="50" charset="-128"/>
              </a:rPr>
              <a:t>　　　　　　　　　　　　　　　　　代表　仁木俊和</a:t>
            </a:r>
            <a:endParaRPr kumimoji="1" lang="en-US" altLang="ja-JP" sz="1800" dirty="0">
              <a:solidFill>
                <a:srgbClr val="2A1500"/>
              </a:solidFill>
              <a:latin typeface="さなフォン角OT" pitchFamily="50" charset="-128"/>
              <a:ea typeface="さなフォン角OT" pitchFamily="50" charset="-128"/>
            </a:endParaRPr>
          </a:p>
          <a:p>
            <a:pPr algn="ctr"/>
            <a:r>
              <a:rPr kumimoji="1" lang="ja-JP" altLang="en-US" sz="1800" dirty="0">
                <a:ln>
                  <a:noFill/>
                </a:ln>
                <a:solidFill>
                  <a:srgbClr val="2A1500"/>
                </a:solidFill>
                <a:effectLst/>
                <a:latin typeface="さなフォン角OT" pitchFamily="50" charset="-128"/>
                <a:ea typeface="さなフォン角OT" pitchFamily="50" charset="-128"/>
              </a:rPr>
              <a:t>　　　　　　　　　　　　　　　　　　　　社員一同</a:t>
            </a:r>
            <a:endParaRPr kumimoji="1" lang="en-US" altLang="ja-JP" sz="1800" dirty="0">
              <a:ln>
                <a:noFill/>
              </a:ln>
              <a:solidFill>
                <a:srgbClr val="2A1500"/>
              </a:solidFill>
              <a:effectLst/>
              <a:latin typeface="さなフォン角OT" pitchFamily="50" charset="-128"/>
              <a:ea typeface="さなフォン角OT" pitchFamily="50" charset="-128"/>
            </a:endParaRPr>
          </a:p>
        </p:txBody>
      </p:sp>
      <p:sp>
        <p:nvSpPr>
          <p:cNvPr id="24" name="テキスト ボックス 2">
            <a:extLst>
              <a:ext uri="{FF2B5EF4-FFF2-40B4-BE49-F238E27FC236}">
                <a16:creationId xmlns:a16="http://schemas.microsoft.com/office/drawing/2014/main" id="{91B6E947-11EA-4429-A034-F188FA1CAF97}"/>
              </a:ext>
            </a:extLst>
          </p:cNvPr>
          <p:cNvSpPr txBox="1"/>
          <p:nvPr/>
        </p:nvSpPr>
        <p:spPr>
          <a:xfrm>
            <a:off x="71300" y="3625234"/>
            <a:ext cx="6724668" cy="135421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3200" dirty="0">
                <a:ln w="3175">
                  <a:noFill/>
                </a:ln>
                <a:solidFill>
                  <a:srgbClr val="361B00"/>
                </a:solidFill>
                <a:effectLst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07あかずきんポップ Heavy" panose="00000900000000000000" pitchFamily="50" charset="-128"/>
              </a:rPr>
              <a:t>アーネスト</a:t>
            </a:r>
            <a:r>
              <a:rPr kumimoji="1" lang="en-US" altLang="ja-JP" sz="3200" b="1" i="1" dirty="0">
                <a:ln w="3175">
                  <a:noFill/>
                </a:ln>
                <a:solidFill>
                  <a:srgbClr val="361B00"/>
                </a:solidFill>
                <a:effectLst/>
                <a:latin typeface="Georgia" panose="02040502050405020303" pitchFamily="18" charset="0"/>
                <a:ea typeface="07あかずきんポップ Heavy" panose="00000900000000000000" pitchFamily="50" charset="-128"/>
                <a:cs typeface="07あかずきんポップ Heavy" panose="00000900000000000000" pitchFamily="50" charset="-128"/>
              </a:rPr>
              <a:t>Cafe</a:t>
            </a:r>
            <a:endParaRPr kumimoji="1" lang="en-US" altLang="ja-JP" sz="3200" dirty="0">
              <a:ln w="3175">
                <a:noFill/>
              </a:ln>
              <a:solidFill>
                <a:srgbClr val="361B00"/>
              </a:solidFill>
              <a:effectLst/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07あかずきんポップ Heavy" panose="00000900000000000000" pitchFamily="50" charset="-128"/>
            </a:endParaRPr>
          </a:p>
          <a:p>
            <a:pPr algn="ctr"/>
            <a:r>
              <a:rPr kumimoji="1" lang="ja-JP" altLang="en-US" sz="5000" dirty="0">
                <a:ln w="3175">
                  <a:solidFill>
                    <a:schemeClr val="tx1"/>
                  </a:solidFill>
                </a:ln>
                <a:solidFill>
                  <a:srgbClr val="FF33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こ</a:t>
            </a:r>
            <a:r>
              <a:rPr kumimoji="1" lang="ja-JP" altLang="en-US" sz="5000" dirty="0">
                <a:ln w="3175">
                  <a:solidFill>
                    <a:schemeClr val="tx1"/>
                  </a:solidFill>
                </a:ln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ど</a:t>
            </a:r>
            <a:r>
              <a:rPr kumimoji="1" lang="ja-JP" altLang="en-US" sz="5000" dirty="0">
                <a:ln w="3175">
                  <a:solidFill>
                    <a:schemeClr val="tx1"/>
                  </a:solidFill>
                </a:ln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も</a:t>
            </a:r>
            <a:r>
              <a:rPr kumimoji="1" lang="ja-JP" altLang="en-US" sz="5000" dirty="0">
                <a:ln w="3175">
                  <a:solidFill>
                    <a:schemeClr val="tx1"/>
                  </a:solidFill>
                </a:ln>
                <a:solidFill>
                  <a:srgbClr val="FF6699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</a:t>
            </a:r>
            <a:r>
              <a:rPr kumimoji="1" lang="ja-JP" altLang="en-US" sz="50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</a:t>
            </a:r>
            <a:r>
              <a:rPr kumimoji="1" lang="ja-JP" altLang="en-US" sz="5000" dirty="0">
                <a:ln w="3175">
                  <a:solidFill>
                    <a:schemeClr val="tx1"/>
                  </a:solidFill>
                </a:ln>
                <a:solidFill>
                  <a:srgbClr val="0000CC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スペシャル</a:t>
            </a:r>
            <a:endParaRPr kumimoji="1" lang="en-US" altLang="ja-JP" sz="5000" dirty="0">
              <a:ln w="3175">
                <a:solidFill>
                  <a:schemeClr val="tx1"/>
                </a:solidFill>
              </a:ln>
              <a:solidFill>
                <a:srgbClr val="0000CC"/>
              </a:solidFill>
              <a:effectLst/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1" name="テキスト ボックス 87">
            <a:extLst>
              <a:ext uri="{FF2B5EF4-FFF2-40B4-BE49-F238E27FC236}">
                <a16:creationId xmlns:a16="http://schemas.microsoft.com/office/drawing/2014/main" id="{0A4C89C1-ABA8-4AC8-8BC8-E71512A0B889}"/>
              </a:ext>
            </a:extLst>
          </p:cNvPr>
          <p:cNvSpPr txBox="1"/>
          <p:nvPr/>
        </p:nvSpPr>
        <p:spPr>
          <a:xfrm>
            <a:off x="7515431" y="59709"/>
            <a:ext cx="4605748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400" b="1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さなフォン角OT" pitchFamily="50" charset="-128"/>
                <a:ea typeface="さなフォン角OT" pitchFamily="50" charset="-128"/>
              </a:rPr>
              <a:t>アーネストホームより皆さまへ</a:t>
            </a:r>
            <a:endParaRPr kumimoji="1" lang="en-US" altLang="ja-JP" sz="2400" b="1" dirty="0">
              <a:ln>
                <a:solidFill>
                  <a:srgbClr val="C00000"/>
                </a:solidFill>
              </a:ln>
              <a:solidFill>
                <a:srgbClr val="FF0000"/>
              </a:solidFill>
              <a:effectLst/>
              <a:latin typeface="さなフォン角OT" pitchFamily="50" charset="-128"/>
              <a:ea typeface="さなフォン角OT" pitchFamily="50" charset="-128"/>
            </a:endParaRP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CC43B66D-B7DE-4F4B-8F15-C926B874F52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0471314">
            <a:off x="3014300" y="8637601"/>
            <a:ext cx="432491" cy="432491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EA7E3904-DDFB-4277-B563-B0BEB833C13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46165" y="611161"/>
            <a:ext cx="739814" cy="739814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2C3D5F23-1EB9-4F26-92E7-919C3A50069A}"/>
              </a:ext>
            </a:extLst>
          </p:cNvPr>
          <p:cNvPicPr>
            <a:picLocks noChangeAspect="1"/>
          </p:cNvPicPr>
          <p:nvPr/>
        </p:nvPicPr>
        <p:blipFill>
          <a:blip r:embed="rId13">
            <a:biLevel thresh="25000"/>
          </a:blip>
          <a:stretch>
            <a:fillRect/>
          </a:stretch>
        </p:blipFill>
        <p:spPr>
          <a:xfrm>
            <a:off x="3279369" y="2972262"/>
            <a:ext cx="431538" cy="431538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9074C0A2-1C56-4F7C-8B7D-ABBC36844961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4091" t="52955" r="51606" b="6751"/>
          <a:stretch/>
        </p:blipFill>
        <p:spPr>
          <a:xfrm>
            <a:off x="6993826" y="6457425"/>
            <a:ext cx="2981531" cy="2591857"/>
          </a:xfrm>
          <a:prstGeom prst="roundRect">
            <a:avLst>
              <a:gd name="adj" fmla="val 34814"/>
            </a:avLst>
          </a:prstGeom>
        </p:spPr>
      </p:pic>
      <p:sp>
        <p:nvSpPr>
          <p:cNvPr id="35" name="テキスト ボックス 87">
            <a:extLst>
              <a:ext uri="{FF2B5EF4-FFF2-40B4-BE49-F238E27FC236}">
                <a16:creationId xmlns:a16="http://schemas.microsoft.com/office/drawing/2014/main" id="{9D42A4CA-DF86-499B-981D-C281A145617E}"/>
              </a:ext>
            </a:extLst>
          </p:cNvPr>
          <p:cNvSpPr txBox="1"/>
          <p:nvPr/>
        </p:nvSpPr>
        <p:spPr>
          <a:xfrm>
            <a:off x="7133005" y="6779103"/>
            <a:ext cx="2749471" cy="193899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400" dirty="0">
                <a:solidFill>
                  <a:srgbClr val="2A15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みんな大好き</a:t>
            </a:r>
            <a:endParaRPr kumimoji="1" lang="en-US" altLang="ja-JP" sz="2400" dirty="0">
              <a:solidFill>
                <a:srgbClr val="2A15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en-US" altLang="ja-JP" sz="2400" dirty="0">
                <a:solidFill>
                  <a:srgbClr val="2A15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Baking</a:t>
            </a:r>
            <a:r>
              <a:rPr kumimoji="1" lang="ja-JP" altLang="en-US" sz="2400" dirty="0" err="1">
                <a:solidFill>
                  <a:srgbClr val="2A15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さんの</a:t>
            </a:r>
            <a:endParaRPr kumimoji="1" lang="en-US" altLang="ja-JP" sz="2400" dirty="0">
              <a:solidFill>
                <a:srgbClr val="2A15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2400" dirty="0">
                <a:solidFill>
                  <a:srgbClr val="2A15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ふわふわ</a:t>
            </a:r>
            <a:r>
              <a:rPr kumimoji="1" lang="ja-JP" altLang="en-US" sz="2400" dirty="0" err="1">
                <a:solidFill>
                  <a:srgbClr val="2A15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もちもち</a:t>
            </a:r>
            <a:endParaRPr kumimoji="1" lang="en-US" altLang="ja-JP" sz="2400" dirty="0">
              <a:solidFill>
                <a:srgbClr val="2A15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endParaRPr kumimoji="1" lang="en-US" altLang="ja-JP" sz="800" dirty="0">
              <a:solidFill>
                <a:srgbClr val="2A15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4000" dirty="0">
                <a:solidFill>
                  <a:srgbClr val="2A15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パンケーキ</a:t>
            </a:r>
            <a:endParaRPr kumimoji="1" lang="en-US" altLang="ja-JP" sz="4000" dirty="0">
              <a:solidFill>
                <a:srgbClr val="2A15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36" name="図 35">
            <a:extLst>
              <a:ext uri="{FF2B5EF4-FFF2-40B4-BE49-F238E27FC236}">
                <a16:creationId xmlns:a16="http://schemas.microsoft.com/office/drawing/2014/main" id="{71572427-D6BC-4A10-8E9D-95E606BA7E28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53015" t="5152" r="3964" b="53529"/>
          <a:stretch/>
        </p:blipFill>
        <p:spPr>
          <a:xfrm>
            <a:off x="10071901" y="3892910"/>
            <a:ext cx="2835635" cy="2596859"/>
          </a:xfrm>
          <a:prstGeom prst="roundRect">
            <a:avLst>
              <a:gd name="adj" fmla="val 26520"/>
            </a:avLst>
          </a:prstGeom>
        </p:spPr>
      </p:pic>
      <p:sp>
        <p:nvSpPr>
          <p:cNvPr id="38" name="テキスト ボックス 87">
            <a:extLst>
              <a:ext uri="{FF2B5EF4-FFF2-40B4-BE49-F238E27FC236}">
                <a16:creationId xmlns:a16="http://schemas.microsoft.com/office/drawing/2014/main" id="{E446D48C-5C82-4296-B59A-9889BEB90BE0}"/>
              </a:ext>
            </a:extLst>
          </p:cNvPr>
          <p:cNvSpPr txBox="1"/>
          <p:nvPr/>
        </p:nvSpPr>
        <p:spPr>
          <a:xfrm>
            <a:off x="10257357" y="4263951"/>
            <a:ext cx="2339102" cy="193899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400" dirty="0">
                <a:solidFill>
                  <a:srgbClr val="2A15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みんな集まれ～</a:t>
            </a:r>
            <a:endParaRPr kumimoji="1" lang="en-US" altLang="ja-JP" sz="2400" dirty="0">
              <a:solidFill>
                <a:srgbClr val="2A15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2400" dirty="0">
                <a:solidFill>
                  <a:srgbClr val="2A15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子供の本気！！</a:t>
            </a:r>
            <a:endParaRPr kumimoji="1" lang="en-US" altLang="ja-JP" sz="2400" dirty="0">
              <a:solidFill>
                <a:srgbClr val="2A15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endParaRPr kumimoji="1" lang="en-US" altLang="ja-JP" sz="800" dirty="0">
              <a:solidFill>
                <a:srgbClr val="2A15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rgbClr val="2A15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ビンゴ大会</a:t>
            </a:r>
            <a:endParaRPr kumimoji="1" lang="en-US" altLang="ja-JP" sz="3200" dirty="0">
              <a:solidFill>
                <a:srgbClr val="2A15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en-US" altLang="ja-JP" sz="3200" dirty="0">
                <a:solidFill>
                  <a:srgbClr val="2A15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12</a:t>
            </a:r>
            <a:r>
              <a:rPr kumimoji="1" lang="ja-JP" altLang="en-US" sz="3200" dirty="0">
                <a:solidFill>
                  <a:srgbClr val="2A15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：</a:t>
            </a:r>
            <a:r>
              <a:rPr kumimoji="1" lang="en-US" altLang="ja-JP" sz="3200" dirty="0">
                <a:solidFill>
                  <a:srgbClr val="2A15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00</a:t>
            </a:r>
            <a:r>
              <a:rPr kumimoji="1" lang="ja-JP" altLang="en-US" sz="3200" dirty="0">
                <a:solidFill>
                  <a:srgbClr val="2A15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</a:t>
            </a:r>
            <a:endParaRPr kumimoji="1" lang="en-US" altLang="ja-JP" sz="4000" dirty="0">
              <a:solidFill>
                <a:srgbClr val="2A15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id="{FDF2E6F4-A033-4258-A19F-387B6102C7BD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4287" t="4793" r="51411" b="53888"/>
          <a:stretch/>
        </p:blipFill>
        <p:spPr>
          <a:xfrm>
            <a:off x="7102033" y="3858265"/>
            <a:ext cx="2907601" cy="2588119"/>
          </a:xfrm>
          <a:prstGeom prst="roundRect">
            <a:avLst>
              <a:gd name="adj" fmla="val 20672"/>
            </a:avLst>
          </a:prstGeom>
        </p:spPr>
      </p:pic>
      <p:sp>
        <p:nvSpPr>
          <p:cNvPr id="40" name="テキスト ボックス 87">
            <a:extLst>
              <a:ext uri="{FF2B5EF4-FFF2-40B4-BE49-F238E27FC236}">
                <a16:creationId xmlns:a16="http://schemas.microsoft.com/office/drawing/2014/main" id="{5629ECF3-C0FC-4498-8E7B-1F76E1574CD1}"/>
              </a:ext>
            </a:extLst>
          </p:cNvPr>
          <p:cNvSpPr txBox="1"/>
          <p:nvPr/>
        </p:nvSpPr>
        <p:spPr>
          <a:xfrm>
            <a:off x="7206745" y="4345786"/>
            <a:ext cx="2698175" cy="17081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600" dirty="0">
                <a:solidFill>
                  <a:srgbClr val="2A15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07あかずきんポップ Heavy" panose="00000900000000000000" pitchFamily="50" charset="-128"/>
              </a:rPr>
              <a:t>Café</a:t>
            </a:r>
            <a:r>
              <a:rPr kumimoji="1" lang="ja-JP" altLang="en-US" sz="1600" dirty="0">
                <a:solidFill>
                  <a:srgbClr val="2A15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07あかずきんポップ Heavy" panose="00000900000000000000" pitchFamily="50" charset="-128"/>
              </a:rPr>
              <a:t>コーナー</a:t>
            </a:r>
            <a:endParaRPr kumimoji="1" lang="en-US" altLang="ja-JP" sz="1600" dirty="0">
              <a:solidFill>
                <a:srgbClr val="2A15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07あかずきんポップ Heavy" panose="00000900000000000000" pitchFamily="50" charset="-128"/>
            </a:endParaRPr>
          </a:p>
          <a:p>
            <a:pPr algn="ctr"/>
            <a:endParaRPr kumimoji="1" lang="ja-JP" altLang="en-US" sz="500" dirty="0">
              <a:solidFill>
                <a:srgbClr val="2A15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07あかずきんポップ Heavy" panose="00000900000000000000" pitchFamily="50" charset="-128"/>
            </a:endParaRPr>
          </a:p>
          <a:p>
            <a:pPr algn="ctr"/>
            <a:r>
              <a:rPr kumimoji="1" lang="ja-JP" altLang="en-US" sz="2800" dirty="0">
                <a:solidFill>
                  <a:srgbClr val="2A15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07あかずきんポップ Heavy" panose="00000900000000000000" pitchFamily="50" charset="-128"/>
              </a:rPr>
              <a:t>フランクフルト</a:t>
            </a:r>
            <a:endParaRPr kumimoji="1" lang="en-US" altLang="ja-JP" sz="2800" dirty="0">
              <a:solidFill>
                <a:srgbClr val="2A15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07あかずきんポップ Heavy" panose="00000900000000000000" pitchFamily="50" charset="-128"/>
            </a:endParaRPr>
          </a:p>
          <a:p>
            <a:pPr algn="ctr"/>
            <a:r>
              <a:rPr kumimoji="1" lang="ja-JP" altLang="en-US" sz="2800" dirty="0">
                <a:solidFill>
                  <a:srgbClr val="2A15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07あかずきんポップ Heavy" panose="00000900000000000000" pitchFamily="50" charset="-128"/>
              </a:rPr>
              <a:t>ポップコーン</a:t>
            </a:r>
            <a:endParaRPr kumimoji="1" lang="en-US" altLang="ja-JP" sz="2800" dirty="0">
              <a:solidFill>
                <a:srgbClr val="2A15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07あかずきんポップ Heavy" panose="00000900000000000000" pitchFamily="50" charset="-128"/>
            </a:endParaRPr>
          </a:p>
          <a:p>
            <a:pPr algn="ctr"/>
            <a:r>
              <a:rPr kumimoji="1" lang="ja-JP" altLang="en-US" sz="2800" dirty="0">
                <a:solidFill>
                  <a:srgbClr val="2A15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07あかずきんポップ Heavy" panose="00000900000000000000" pitchFamily="50" charset="-128"/>
              </a:rPr>
              <a:t>ドリンク各種</a:t>
            </a:r>
            <a:endParaRPr kumimoji="1" lang="en-US" altLang="ja-JP" sz="2800" dirty="0">
              <a:solidFill>
                <a:srgbClr val="2A15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07あかずきんポップ Heavy" panose="00000900000000000000" pitchFamily="50" charset="-128"/>
            </a:endParaRPr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4FAC9EA7-AC71-4769-8952-84A1F7266DFE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51408" t="53590" r="3290" b="7042"/>
          <a:stretch/>
        </p:blipFill>
        <p:spPr>
          <a:xfrm>
            <a:off x="9998954" y="6468659"/>
            <a:ext cx="2981530" cy="2591857"/>
          </a:xfrm>
          <a:prstGeom prst="roundRect">
            <a:avLst>
              <a:gd name="adj" fmla="val 31386"/>
            </a:avLst>
          </a:prstGeom>
        </p:spPr>
      </p:pic>
      <p:sp>
        <p:nvSpPr>
          <p:cNvPr id="42" name="テキスト ボックス 87">
            <a:extLst>
              <a:ext uri="{FF2B5EF4-FFF2-40B4-BE49-F238E27FC236}">
                <a16:creationId xmlns:a16="http://schemas.microsoft.com/office/drawing/2014/main" id="{A2E96CD1-0C35-4C13-8D5F-FC45FFEECF78}"/>
              </a:ext>
            </a:extLst>
          </p:cNvPr>
          <p:cNvSpPr txBox="1"/>
          <p:nvPr/>
        </p:nvSpPr>
        <p:spPr>
          <a:xfrm>
            <a:off x="10308135" y="6701182"/>
            <a:ext cx="2339102" cy="206210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400" dirty="0">
                <a:solidFill>
                  <a:srgbClr val="2A15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狙ったお菓子を</a:t>
            </a:r>
            <a:endParaRPr kumimoji="1" lang="en-US" altLang="ja-JP" sz="2400" dirty="0">
              <a:solidFill>
                <a:srgbClr val="2A15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en-US" altLang="ja-JP" sz="2400" dirty="0">
                <a:solidFill>
                  <a:srgbClr val="2A15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Get</a:t>
            </a:r>
            <a:r>
              <a:rPr kumimoji="1" lang="ja-JP" altLang="en-US" sz="2400" dirty="0">
                <a:solidFill>
                  <a:srgbClr val="2A15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しよう！</a:t>
            </a:r>
            <a:endParaRPr kumimoji="1" lang="en-US" altLang="ja-JP" sz="2400" dirty="0">
              <a:solidFill>
                <a:srgbClr val="2A15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endParaRPr kumimoji="1" lang="en-US" altLang="ja-JP" sz="800" dirty="0">
              <a:solidFill>
                <a:srgbClr val="2A15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rgbClr val="2A15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わくわく</a:t>
            </a:r>
            <a:endParaRPr kumimoji="1" lang="en-US" altLang="ja-JP" sz="3200" dirty="0">
              <a:solidFill>
                <a:srgbClr val="2A15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4000" dirty="0">
                <a:solidFill>
                  <a:srgbClr val="2A15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サイコロ</a:t>
            </a:r>
            <a:endParaRPr kumimoji="1" lang="en-US" altLang="ja-JP" sz="4000" dirty="0">
              <a:solidFill>
                <a:srgbClr val="2A15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2538DA50-D2F4-41B6-8A96-2157994472A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695381" y="5096631"/>
            <a:ext cx="1441722" cy="1550826"/>
          </a:xfrm>
          <a:prstGeom prst="rect">
            <a:avLst/>
          </a:prstGeom>
        </p:spPr>
      </p:pic>
      <p:sp>
        <p:nvSpPr>
          <p:cNvPr id="43" name="テキスト ボックス 87">
            <a:extLst>
              <a:ext uri="{FF2B5EF4-FFF2-40B4-BE49-F238E27FC236}">
                <a16:creationId xmlns:a16="http://schemas.microsoft.com/office/drawing/2014/main" id="{589F268C-CC6D-403C-87C7-93BF0626F5F6}"/>
              </a:ext>
            </a:extLst>
          </p:cNvPr>
          <p:cNvSpPr txBox="1"/>
          <p:nvPr/>
        </p:nvSpPr>
        <p:spPr>
          <a:xfrm>
            <a:off x="7749272" y="3616391"/>
            <a:ext cx="4289957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400" b="1" dirty="0">
                <a:solidFill>
                  <a:srgbClr val="0000CC"/>
                </a:solidFill>
                <a:effectLst/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＼当日のメニューはこちら</a:t>
            </a:r>
            <a:r>
              <a:rPr kumimoji="1" lang="ja-JP" altLang="en-US" sz="2400" b="1" dirty="0">
                <a:solidFill>
                  <a:srgbClr val="0000CC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／</a:t>
            </a:r>
            <a:endParaRPr kumimoji="1" lang="en-US" altLang="ja-JP" sz="2400" b="1" dirty="0">
              <a:solidFill>
                <a:srgbClr val="0000CC"/>
              </a:solidFill>
              <a:effectLst/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7802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3749</TotalTime>
  <Words>400</Words>
  <Application>Microsoft Office PowerPoint</Application>
  <PresentationFormat>ユーザー設定</PresentationFormat>
  <Paragraphs>63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5" baseType="lpstr">
      <vt:lpstr>07あかずきんポップ Heavy</vt:lpstr>
      <vt:lpstr>FGWEBICON</vt:lpstr>
      <vt:lpstr>HGP創英角ｺﾞｼｯｸUB</vt:lpstr>
      <vt:lpstr>HGP創英角ﾎﾟｯﾌﾟ体</vt:lpstr>
      <vt:lpstr>HGS創英角ﾎﾟｯﾌﾟ体</vt:lpstr>
      <vt:lpstr>HG丸ｺﾞｼｯｸM-PRO</vt:lpstr>
      <vt:lpstr>さなフォン角OT</vt:lpstr>
      <vt:lpstr>ぷちくまふぉんと太め</vt:lpstr>
      <vt:lpstr>游ゴシック</vt:lpstr>
      <vt:lpstr>Aharoni</vt:lpstr>
      <vt:lpstr>Arial</vt:lpstr>
      <vt:lpstr>Calibri</vt:lpstr>
      <vt:lpstr>Georgia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biztel</dc:creator>
  <cp:lastModifiedBy>user00110</cp:lastModifiedBy>
  <cp:revision>65</cp:revision>
  <cp:lastPrinted>2023-04-12T01:30:18Z</cp:lastPrinted>
  <dcterms:created xsi:type="dcterms:W3CDTF">2017-07-31T10:46:25Z</dcterms:created>
  <dcterms:modified xsi:type="dcterms:W3CDTF">2023-04-12T09:11:48Z</dcterms:modified>
</cp:coreProperties>
</file>